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7" d="100"/>
          <a:sy n="77" d="100"/>
        </p:scale>
        <p:origin x="126"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64B0382-159A-40F0-B9EA-A9A3ADD07D56}"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94874-73B1-4B4D-AA02-E1E9C7DCBAE7}" type="slidenum">
              <a:rPr lang="en-US" smtClean="0"/>
              <a:t>‹#›</a:t>
            </a:fld>
            <a:endParaRPr lang="en-US"/>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17369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B0382-159A-40F0-B9EA-A9A3ADD07D56}"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766990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B0382-159A-40F0-B9EA-A9A3ADD07D56}"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94874-73B1-4B4D-AA02-E1E9C7DCBAE7}"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9062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4B0382-159A-40F0-B9EA-A9A3ADD07D56}"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3346035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B0382-159A-40F0-B9EA-A9A3ADD07D56}"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94874-73B1-4B4D-AA02-E1E9C7DCBAE7}" type="slidenum">
              <a:rPr lang="en-US" smtClean="0"/>
              <a:t>‹#›</a:t>
            </a:fld>
            <a:endParaRPr lang="en-US"/>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9698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64B0382-159A-40F0-B9EA-A9A3ADD07D56}"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301696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64B0382-159A-40F0-B9EA-A9A3ADD07D56}" type="datetimeFigureOut">
              <a:rPr lang="en-US" smtClean="0"/>
              <a:t>5/4/2015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4222493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64B0382-159A-40F0-B9EA-A9A3ADD07D56}" type="datetimeFigureOut">
              <a:rPr lang="en-US" smtClean="0"/>
              <a:t>5/4/2015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3650516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B0382-159A-40F0-B9EA-A9A3ADD07D56}" type="datetimeFigureOut">
              <a:rPr lang="en-US" smtClean="0"/>
              <a:t>5/4/2015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475115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B0382-159A-40F0-B9EA-A9A3ADD07D56}"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94874-73B1-4B4D-AA02-E1E9C7DCBAE7}" type="slidenum">
              <a:rPr lang="en-US" smtClean="0"/>
              <a:t>‹#›</a:t>
            </a:fld>
            <a:endParaRPr lang="en-US"/>
          </a:p>
        </p:txBody>
      </p:sp>
    </p:spTree>
    <p:extLst>
      <p:ext uri="{BB962C8B-B14F-4D97-AF65-F5344CB8AC3E}">
        <p14:creationId xmlns:p14="http://schemas.microsoft.com/office/powerpoint/2010/main" val="231768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B0382-159A-40F0-B9EA-A9A3ADD07D56}"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94874-73B1-4B4D-AA02-E1E9C7DCBAE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615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64B0382-159A-40F0-B9EA-A9A3ADD07D56}" type="datetimeFigureOut">
              <a:rPr lang="en-US" smtClean="0"/>
              <a:t>5/4/2015</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5994874-73B1-4B4D-AA02-E1E9C7DCBAE7}" type="slidenum">
              <a:rPr lang="en-US" smtClean="0"/>
              <a:t>‹#›</a:t>
            </a:fld>
            <a:endParaRPr lang="en-US"/>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46890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FDR: Franklin Delano Roosevelt, The Great Depression &amp; Ww II</a:t>
            </a:r>
            <a:endParaRPr lang="en-US" dirty="0"/>
          </a:p>
        </p:txBody>
      </p:sp>
      <p:sp>
        <p:nvSpPr>
          <p:cNvPr id="3" name="Subtitle 2"/>
          <p:cNvSpPr>
            <a:spLocks noGrp="1"/>
          </p:cNvSpPr>
          <p:nvPr>
            <p:ph type="subTitle" idx="1"/>
          </p:nvPr>
        </p:nvSpPr>
        <p:spPr/>
        <p:txBody>
          <a:bodyPr/>
          <a:lstStyle/>
          <a:p>
            <a:r>
              <a:rPr lang="en-US" dirty="0" smtClean="0"/>
              <a:t>Answers to the video viewing guide for FDR: </a:t>
            </a:r>
            <a:endParaRPr lang="en-US" dirty="0"/>
          </a:p>
        </p:txBody>
      </p:sp>
    </p:spTree>
    <p:extLst>
      <p:ext uri="{BB962C8B-B14F-4D97-AF65-F5344CB8AC3E}">
        <p14:creationId xmlns:p14="http://schemas.microsoft.com/office/powerpoint/2010/main" val="1218642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C.  African-Americans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06332" y="501697"/>
            <a:ext cx="4918158" cy="5852608"/>
          </a:xfrm>
        </p:spPr>
      </p:pic>
      <p:sp>
        <p:nvSpPr>
          <p:cNvPr id="4" name="Text Placeholder 3"/>
          <p:cNvSpPr>
            <a:spLocks noGrp="1"/>
          </p:cNvSpPr>
          <p:nvPr>
            <p:ph type="body" sz="half" idx="2"/>
          </p:nvPr>
        </p:nvSpPr>
        <p:spPr/>
        <p:txBody>
          <a:bodyPr/>
          <a:lstStyle/>
          <a:p>
            <a:r>
              <a:rPr lang="en-US" sz="2000" dirty="0"/>
              <a:t>_____9.  In 1936, some Americans criticized and dislike Eleanor Roosevelt because of her support for the civil rights of – </a:t>
            </a:r>
          </a:p>
          <a:p>
            <a:r>
              <a:rPr lang="en-US" sz="2000" dirty="0"/>
              <a:t>A.	Mexican immigrants</a:t>
            </a:r>
          </a:p>
          <a:p>
            <a:r>
              <a:rPr lang="en-US" sz="2000" dirty="0"/>
              <a:t>B.	Migrant workers, or “Okies” </a:t>
            </a:r>
          </a:p>
          <a:p>
            <a:r>
              <a:rPr lang="en-US" sz="2000" b="1" dirty="0">
                <a:solidFill>
                  <a:schemeClr val="accent1">
                    <a:lumMod val="50000"/>
                  </a:schemeClr>
                </a:solidFill>
              </a:rPr>
              <a:t>C.	African-Americans</a:t>
            </a:r>
          </a:p>
          <a:p>
            <a:r>
              <a:rPr lang="en-US" sz="2000" dirty="0"/>
              <a:t>D.	Germans</a:t>
            </a:r>
          </a:p>
          <a:p>
            <a:endParaRPr lang="en-US" dirty="0"/>
          </a:p>
        </p:txBody>
      </p:sp>
    </p:spTree>
    <p:extLst>
      <p:ext uri="{BB962C8B-B14F-4D97-AF65-F5344CB8AC3E}">
        <p14:creationId xmlns:p14="http://schemas.microsoft.com/office/powerpoint/2010/main" val="542300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B.  Democratic Party</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grayscl/>
            <a:extLst>
              <a:ext uri="{28A0092B-C50C-407E-A947-70E740481C1C}">
                <a14:useLocalDpi xmlns:a14="http://schemas.microsoft.com/office/drawing/2010/main" val="0"/>
              </a:ext>
            </a:extLst>
          </a:blip>
          <a:stretch>
            <a:fillRect/>
          </a:stretch>
        </p:blipFill>
        <p:spPr>
          <a:xfrm>
            <a:off x="6245817" y="459925"/>
            <a:ext cx="4556552" cy="5832387"/>
          </a:xfrm>
        </p:spPr>
      </p:pic>
      <p:sp>
        <p:nvSpPr>
          <p:cNvPr id="4" name="Text Placeholder 3"/>
          <p:cNvSpPr>
            <a:spLocks noGrp="1"/>
          </p:cNvSpPr>
          <p:nvPr>
            <p:ph type="body" sz="half" idx="2"/>
          </p:nvPr>
        </p:nvSpPr>
        <p:spPr/>
        <p:txBody>
          <a:bodyPr/>
          <a:lstStyle/>
          <a:p>
            <a:r>
              <a:rPr lang="en-US" sz="2000" b="1" dirty="0"/>
              <a:t>_____10.  In most African-American communities, blacks abandoned the “Party of Lincoln” to vote for the – </a:t>
            </a:r>
          </a:p>
          <a:p>
            <a:r>
              <a:rPr lang="en-US" sz="2000" dirty="0"/>
              <a:t>A.	Libertarian Party </a:t>
            </a:r>
          </a:p>
          <a:p>
            <a:r>
              <a:rPr lang="en-US" sz="2000" b="1" dirty="0">
                <a:solidFill>
                  <a:schemeClr val="accent1">
                    <a:lumMod val="50000"/>
                  </a:schemeClr>
                </a:solidFill>
              </a:rPr>
              <a:t>B.	Democratic Party</a:t>
            </a:r>
          </a:p>
          <a:p>
            <a:r>
              <a:rPr lang="en-US" sz="2000" dirty="0"/>
              <a:t>C.	Republican Party </a:t>
            </a:r>
          </a:p>
          <a:p>
            <a:r>
              <a:rPr lang="en-US" sz="2000" dirty="0"/>
              <a:t>D.	Green Party</a:t>
            </a:r>
          </a:p>
          <a:p>
            <a:endParaRPr lang="en-US" dirty="0"/>
          </a:p>
        </p:txBody>
      </p:sp>
    </p:spTree>
    <p:extLst>
      <p:ext uri="{BB962C8B-B14F-4D97-AF65-F5344CB8AC3E}">
        <p14:creationId xmlns:p14="http://schemas.microsoft.com/office/powerpoint/2010/main" val="2179038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C.  The Supreme Court</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34057" y="822325"/>
            <a:ext cx="4640373" cy="5184775"/>
          </a:xfrm>
        </p:spPr>
      </p:pic>
      <p:sp>
        <p:nvSpPr>
          <p:cNvPr id="4" name="Text Placeholder 3"/>
          <p:cNvSpPr>
            <a:spLocks noGrp="1"/>
          </p:cNvSpPr>
          <p:nvPr>
            <p:ph type="body" sz="half" idx="2"/>
          </p:nvPr>
        </p:nvSpPr>
        <p:spPr/>
        <p:txBody>
          <a:bodyPr/>
          <a:lstStyle/>
          <a:p>
            <a:r>
              <a:rPr lang="en-US" sz="2000" b="1" dirty="0"/>
              <a:t>_____11.  Which part of the national government attempted to end many of FDR’s New Deal programs, (notably, the NRA: National Recovery Administration.)? </a:t>
            </a:r>
          </a:p>
          <a:p>
            <a:r>
              <a:rPr lang="en-US" sz="2000" dirty="0"/>
              <a:t>A.	The House of Representatives</a:t>
            </a:r>
          </a:p>
          <a:p>
            <a:r>
              <a:rPr lang="en-US" sz="2000" dirty="0"/>
              <a:t>B.	The Senate</a:t>
            </a:r>
          </a:p>
          <a:p>
            <a:r>
              <a:rPr lang="en-US" sz="2000" b="1" dirty="0">
                <a:solidFill>
                  <a:schemeClr val="accent1">
                    <a:lumMod val="50000"/>
                  </a:schemeClr>
                </a:solidFill>
              </a:rPr>
              <a:t>C.	The Supreme Court</a:t>
            </a:r>
          </a:p>
          <a:p>
            <a:r>
              <a:rPr lang="en-US" sz="2000" dirty="0"/>
              <a:t>D.	Media</a:t>
            </a:r>
          </a:p>
          <a:p>
            <a:endParaRPr lang="en-US" sz="2000" dirty="0"/>
          </a:p>
        </p:txBody>
      </p:sp>
    </p:spTree>
    <p:extLst>
      <p:ext uri="{BB962C8B-B14F-4D97-AF65-F5344CB8AC3E}">
        <p14:creationId xmlns:p14="http://schemas.microsoft.com/office/powerpoint/2010/main" val="3712436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B.  Pack the SCOTUS with justices who supported the new deal</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1816" y="822325"/>
            <a:ext cx="4824856" cy="5184775"/>
          </a:xfrm>
        </p:spPr>
      </p:pic>
      <p:sp>
        <p:nvSpPr>
          <p:cNvPr id="4" name="Text Placeholder 3"/>
          <p:cNvSpPr>
            <a:spLocks noGrp="1"/>
          </p:cNvSpPr>
          <p:nvPr>
            <p:ph type="body" sz="half" idx="2"/>
          </p:nvPr>
        </p:nvSpPr>
        <p:spPr/>
        <p:txBody>
          <a:bodyPr/>
          <a:lstStyle/>
          <a:p>
            <a:r>
              <a:rPr lang="en-US" dirty="0"/>
              <a:t>_____12.  In order to usurp more power in the government and pass his New Deal programs without opposition, what did Roosevelt attempt to do? </a:t>
            </a:r>
          </a:p>
          <a:p>
            <a:r>
              <a:rPr lang="en-US" dirty="0"/>
              <a:t>A.	Issue executive orders to run the New </a:t>
            </a:r>
            <a:r>
              <a:rPr lang="en-US" dirty="0" smtClean="0"/>
              <a:t>	Deal </a:t>
            </a:r>
            <a:r>
              <a:rPr lang="en-US" dirty="0"/>
              <a:t>programs.</a:t>
            </a:r>
          </a:p>
          <a:p>
            <a:r>
              <a:rPr lang="en-US" b="1" dirty="0">
                <a:solidFill>
                  <a:schemeClr val="accent1">
                    <a:lumMod val="50000"/>
                  </a:schemeClr>
                </a:solidFill>
              </a:rPr>
              <a:t>B.	Pack the Supreme Court with justices </a:t>
            </a:r>
            <a:r>
              <a:rPr lang="en-US" b="1" dirty="0" smtClean="0">
                <a:solidFill>
                  <a:schemeClr val="accent1">
                    <a:lumMod val="50000"/>
                  </a:schemeClr>
                </a:solidFill>
              </a:rPr>
              <a:t>	who </a:t>
            </a:r>
            <a:r>
              <a:rPr lang="en-US" b="1" dirty="0">
                <a:solidFill>
                  <a:schemeClr val="accent1">
                    <a:lumMod val="50000"/>
                  </a:schemeClr>
                </a:solidFill>
              </a:rPr>
              <a:t>supported all of his programs.</a:t>
            </a:r>
          </a:p>
          <a:p>
            <a:r>
              <a:rPr lang="en-US" dirty="0"/>
              <a:t>C.	Dissolve the Congress.</a:t>
            </a:r>
          </a:p>
          <a:p>
            <a:r>
              <a:rPr lang="en-US" dirty="0"/>
              <a:t>D.	Pass amendments to the Constitution. </a:t>
            </a:r>
          </a:p>
          <a:p>
            <a:endParaRPr lang="en-US" dirty="0"/>
          </a:p>
        </p:txBody>
      </p:sp>
    </p:spTree>
    <p:extLst>
      <p:ext uri="{BB962C8B-B14F-4D97-AF65-F5344CB8AC3E}">
        <p14:creationId xmlns:p14="http://schemas.microsoft.com/office/powerpoint/2010/main" val="3046986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D.  The Roosevelt    	recession </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6768" y="363020"/>
            <a:ext cx="4370051" cy="5943269"/>
          </a:xfrm>
        </p:spPr>
      </p:pic>
      <p:sp>
        <p:nvSpPr>
          <p:cNvPr id="4" name="Text Placeholder 3"/>
          <p:cNvSpPr>
            <a:spLocks noGrp="1"/>
          </p:cNvSpPr>
          <p:nvPr>
            <p:ph type="body" sz="half" idx="2"/>
          </p:nvPr>
        </p:nvSpPr>
        <p:spPr/>
        <p:txBody>
          <a:bodyPr/>
          <a:lstStyle/>
          <a:p>
            <a:r>
              <a:rPr lang="en-US" sz="2000" dirty="0"/>
              <a:t>_____13.  After scaling down the New Deals programs in 1937, over 2 Million jobs were lost in America, causing a recession called – </a:t>
            </a:r>
          </a:p>
          <a:p>
            <a:r>
              <a:rPr lang="en-US" sz="2000" dirty="0"/>
              <a:t>A.	The Panic of ‘37</a:t>
            </a:r>
          </a:p>
          <a:p>
            <a:r>
              <a:rPr lang="en-US" sz="2000" dirty="0"/>
              <a:t>B.	The Depression Recession</a:t>
            </a:r>
          </a:p>
          <a:p>
            <a:r>
              <a:rPr lang="en-US" sz="2000" dirty="0"/>
              <a:t>C.	The Republican Revolt</a:t>
            </a:r>
          </a:p>
          <a:p>
            <a:r>
              <a:rPr lang="en-US" sz="2000" b="1" dirty="0">
                <a:solidFill>
                  <a:schemeClr val="accent1">
                    <a:lumMod val="50000"/>
                  </a:schemeClr>
                </a:solidFill>
              </a:rPr>
              <a:t>D.	The Roosevelt Recession</a:t>
            </a:r>
          </a:p>
          <a:p>
            <a:endParaRPr lang="en-US" dirty="0"/>
          </a:p>
        </p:txBody>
      </p:sp>
    </p:spTree>
    <p:extLst>
      <p:ext uri="{BB962C8B-B14F-4D97-AF65-F5344CB8AC3E}">
        <p14:creationId xmlns:p14="http://schemas.microsoft.com/office/powerpoint/2010/main" val="2760989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50000"/>
                  </a:schemeClr>
                </a:solidFill>
              </a:rPr>
              <a:t>C.  Benito Mussolini</a:t>
            </a:r>
            <a:endParaRPr lang="en-US" dirty="0">
              <a:solidFill>
                <a:schemeClr val="accent1">
                  <a:lumMod val="50000"/>
                </a:schemeClr>
              </a:solidFill>
            </a:endParaRPr>
          </a:p>
        </p:txBody>
      </p:sp>
      <p:sp>
        <p:nvSpPr>
          <p:cNvPr id="6" name="Content Placeholder 5"/>
          <p:cNvSpPr>
            <a:spLocks noGrp="1"/>
          </p:cNvSpPr>
          <p:nvPr>
            <p:ph sz="half" idx="1"/>
          </p:nvPr>
        </p:nvSpPr>
        <p:spPr/>
        <p:txBody>
          <a:bodyPr/>
          <a:lstStyle/>
          <a:p>
            <a:r>
              <a:rPr lang="en-US" dirty="0"/>
              <a:t>_____14.  Who was the fascist leader of Italy who attacked Ethiopia in 1935? </a:t>
            </a:r>
          </a:p>
          <a:p>
            <a:r>
              <a:rPr lang="en-US" dirty="0"/>
              <a:t>A.	</a:t>
            </a:r>
            <a:r>
              <a:rPr lang="en-US" dirty="0" err="1"/>
              <a:t>Gavrilo</a:t>
            </a:r>
            <a:r>
              <a:rPr lang="en-US" dirty="0"/>
              <a:t> Garibaldi </a:t>
            </a:r>
          </a:p>
          <a:p>
            <a:r>
              <a:rPr lang="en-US" dirty="0"/>
              <a:t>B.	Franz Ferdinand </a:t>
            </a:r>
          </a:p>
          <a:p>
            <a:r>
              <a:rPr lang="en-US" b="1" dirty="0">
                <a:solidFill>
                  <a:schemeClr val="accent1">
                    <a:lumMod val="50000"/>
                  </a:schemeClr>
                </a:solidFill>
              </a:rPr>
              <a:t>C.	Benito Mussolini </a:t>
            </a:r>
          </a:p>
          <a:p>
            <a:r>
              <a:rPr lang="en-US" dirty="0"/>
              <a:t>D.	Lucia Vermicelli </a:t>
            </a:r>
          </a:p>
          <a:p>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7105" y="372594"/>
            <a:ext cx="4387095" cy="5936766"/>
          </a:xfrm>
        </p:spPr>
      </p:pic>
    </p:spTree>
    <p:extLst>
      <p:ext uri="{BB962C8B-B14F-4D97-AF65-F5344CB8AC3E}">
        <p14:creationId xmlns:p14="http://schemas.microsoft.com/office/powerpoint/2010/main" val="1087771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C.  The United States should maintain an     	isolationist foreign policy.</a:t>
            </a:r>
            <a:endParaRPr lang="en-US" dirty="0">
              <a:solidFill>
                <a:schemeClr val="accent1">
                  <a:lumMod val="50000"/>
                </a:schemeClr>
              </a:solidFill>
            </a:endParaRPr>
          </a:p>
        </p:txBody>
      </p:sp>
      <p:sp>
        <p:nvSpPr>
          <p:cNvPr id="3" name="Content Placeholder 2"/>
          <p:cNvSpPr>
            <a:spLocks noGrp="1"/>
          </p:cNvSpPr>
          <p:nvPr>
            <p:ph sz="half" idx="1"/>
          </p:nvPr>
        </p:nvSpPr>
        <p:spPr/>
        <p:txBody>
          <a:bodyPr>
            <a:normAutofit fontScale="92500"/>
          </a:bodyPr>
          <a:lstStyle/>
          <a:p>
            <a:r>
              <a:rPr lang="en-US" b="1" dirty="0"/>
              <a:t>_____15.  When faced with conflict in Europe and across the world, most Americans felt – </a:t>
            </a:r>
          </a:p>
          <a:p>
            <a:r>
              <a:rPr lang="en-US" dirty="0"/>
              <a:t>A.	The United States should fight for </a:t>
            </a:r>
            <a:r>
              <a:rPr lang="en-US" dirty="0" smtClean="0"/>
              <a:t>	democracy </a:t>
            </a:r>
            <a:r>
              <a:rPr lang="en-US" dirty="0"/>
              <a:t>and freedom. </a:t>
            </a:r>
          </a:p>
          <a:p>
            <a:r>
              <a:rPr lang="en-US" dirty="0"/>
              <a:t>B.	The United States should side </a:t>
            </a:r>
            <a:r>
              <a:rPr lang="en-US" dirty="0" smtClean="0"/>
              <a:t>	with </a:t>
            </a:r>
            <a:r>
              <a:rPr lang="en-US" dirty="0"/>
              <a:t>capitalist nations. </a:t>
            </a:r>
          </a:p>
          <a:p>
            <a:r>
              <a:rPr lang="en-US" b="1" dirty="0">
                <a:solidFill>
                  <a:schemeClr val="accent1">
                    <a:lumMod val="50000"/>
                  </a:schemeClr>
                </a:solidFill>
              </a:rPr>
              <a:t>C.	The United States should maintain </a:t>
            </a:r>
            <a:r>
              <a:rPr lang="en-US" b="1" dirty="0" smtClean="0">
                <a:solidFill>
                  <a:schemeClr val="accent1">
                    <a:lumMod val="50000"/>
                  </a:schemeClr>
                </a:solidFill>
              </a:rPr>
              <a:t>	an </a:t>
            </a:r>
            <a:r>
              <a:rPr lang="en-US" b="1" dirty="0">
                <a:solidFill>
                  <a:schemeClr val="accent1">
                    <a:lumMod val="50000"/>
                  </a:schemeClr>
                </a:solidFill>
              </a:rPr>
              <a:t>isolationist foreign policy.</a:t>
            </a:r>
          </a:p>
          <a:p>
            <a:r>
              <a:rPr lang="en-US" dirty="0"/>
              <a:t>D.	The United States should defend </a:t>
            </a:r>
            <a:r>
              <a:rPr lang="en-US" dirty="0" smtClean="0"/>
              <a:t>	Great </a:t>
            </a:r>
            <a:r>
              <a:rPr lang="en-US" dirty="0"/>
              <a:t>Britain no matter what. </a:t>
            </a:r>
          </a:p>
          <a:p>
            <a:endParaRPr lang="en-US"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34752" y="1825636"/>
            <a:ext cx="3909448" cy="4938251"/>
          </a:xfrm>
        </p:spPr>
      </p:pic>
    </p:spTree>
    <p:extLst>
      <p:ext uri="{BB962C8B-B14F-4D97-AF65-F5344CB8AC3E}">
        <p14:creationId xmlns:p14="http://schemas.microsoft.com/office/powerpoint/2010/main" val="3330048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B.  The Sudetenland, part of </a:t>
            </a:r>
            <a:br>
              <a:rPr lang="en-US" dirty="0" smtClean="0">
                <a:solidFill>
                  <a:schemeClr val="accent2">
                    <a:lumMod val="50000"/>
                  </a:schemeClr>
                </a:solidFill>
              </a:rPr>
            </a:br>
            <a:r>
              <a:rPr lang="en-US" dirty="0">
                <a:solidFill>
                  <a:schemeClr val="accent2">
                    <a:lumMod val="50000"/>
                  </a:schemeClr>
                </a:solidFill>
              </a:rPr>
              <a:t>	</a:t>
            </a:r>
            <a:r>
              <a:rPr lang="en-US" dirty="0" smtClean="0">
                <a:solidFill>
                  <a:schemeClr val="accent2">
                    <a:lumMod val="50000"/>
                  </a:schemeClr>
                </a:solidFill>
              </a:rPr>
              <a:t>		Czechoslovakia in 1938 </a:t>
            </a:r>
            <a:endParaRPr lang="en-US" dirty="0">
              <a:solidFill>
                <a:schemeClr val="accent2">
                  <a:lumMod val="50000"/>
                </a:schemeClr>
              </a:solidFill>
            </a:endParaRPr>
          </a:p>
        </p:txBody>
      </p:sp>
      <p:sp>
        <p:nvSpPr>
          <p:cNvPr id="3" name="Content Placeholder 2"/>
          <p:cNvSpPr>
            <a:spLocks noGrp="1"/>
          </p:cNvSpPr>
          <p:nvPr>
            <p:ph sz="half" idx="1"/>
          </p:nvPr>
        </p:nvSpPr>
        <p:spPr/>
        <p:txBody>
          <a:bodyPr/>
          <a:lstStyle/>
          <a:p>
            <a:r>
              <a:rPr lang="en-US" b="1" dirty="0"/>
              <a:t>_____16.  In March of 1938, what nation was taken over by Hitler and Nazi Germany? </a:t>
            </a:r>
            <a:endParaRPr lang="en-US" b="1" dirty="0" smtClean="0"/>
          </a:p>
          <a:p>
            <a:r>
              <a:rPr lang="en-US" dirty="0" smtClean="0"/>
              <a:t>A</a:t>
            </a:r>
            <a:r>
              <a:rPr lang="en-US" dirty="0"/>
              <a:t>.	</a:t>
            </a:r>
            <a:r>
              <a:rPr lang="en-US" dirty="0" smtClean="0"/>
              <a:t>Czechoslovakia</a:t>
            </a:r>
            <a:endParaRPr lang="en-US" dirty="0"/>
          </a:p>
          <a:p>
            <a:r>
              <a:rPr lang="en-US" b="1" dirty="0">
                <a:solidFill>
                  <a:schemeClr val="accent2">
                    <a:lumMod val="50000"/>
                  </a:schemeClr>
                </a:solidFill>
              </a:rPr>
              <a:t>B.	Sudetenland </a:t>
            </a:r>
          </a:p>
          <a:p>
            <a:r>
              <a:rPr lang="en-US" dirty="0"/>
              <a:t>C.	Rumania </a:t>
            </a:r>
          </a:p>
          <a:p>
            <a:r>
              <a:rPr lang="en-US" dirty="0"/>
              <a:t>D.	Austria </a:t>
            </a:r>
          </a:p>
          <a:p>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9006" y="2286000"/>
            <a:ext cx="4965193" cy="3432888"/>
          </a:xfrm>
        </p:spPr>
      </p:pic>
    </p:spTree>
    <p:extLst>
      <p:ext uri="{BB962C8B-B14F-4D97-AF65-F5344CB8AC3E}">
        <p14:creationId xmlns:p14="http://schemas.microsoft.com/office/powerpoint/2010/main" val="3861183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D.  FDR was laughed at by Hitler in the 30s</a:t>
            </a:r>
            <a:endParaRPr lang="en-US" dirty="0">
              <a:solidFill>
                <a:schemeClr val="accent2">
                  <a:lumMod val="50000"/>
                </a:schemeClr>
              </a:solidFill>
            </a:endParaRPr>
          </a:p>
        </p:txBody>
      </p:sp>
      <p:sp>
        <p:nvSpPr>
          <p:cNvPr id="3" name="Content Placeholder 2"/>
          <p:cNvSpPr>
            <a:spLocks noGrp="1"/>
          </p:cNvSpPr>
          <p:nvPr>
            <p:ph sz="half" idx="1"/>
          </p:nvPr>
        </p:nvSpPr>
        <p:spPr/>
        <p:txBody>
          <a:bodyPr>
            <a:normAutofit fontScale="92500"/>
          </a:bodyPr>
          <a:lstStyle/>
          <a:p>
            <a:r>
              <a:rPr lang="en-US" b="1" dirty="0"/>
              <a:t>_____17.  When Roosevelt demanded that Germany not attack any nations in Europe, Hitler responded by – </a:t>
            </a:r>
          </a:p>
          <a:p>
            <a:r>
              <a:rPr lang="en-US" dirty="0"/>
              <a:t>A.	promising not to invade Poland, </a:t>
            </a:r>
            <a:r>
              <a:rPr lang="en-US" dirty="0" smtClean="0"/>
              <a:t>	Russia</a:t>
            </a:r>
            <a:r>
              <a:rPr lang="en-US" dirty="0"/>
              <a:t>, or Denmark.</a:t>
            </a:r>
          </a:p>
          <a:p>
            <a:r>
              <a:rPr lang="en-US" dirty="0"/>
              <a:t>B.	promising not to invade Great </a:t>
            </a:r>
            <a:r>
              <a:rPr lang="en-US" dirty="0" smtClean="0"/>
              <a:t>	Britain</a:t>
            </a:r>
            <a:r>
              <a:rPr lang="en-US" dirty="0"/>
              <a:t>, France of the United States.</a:t>
            </a:r>
          </a:p>
          <a:p>
            <a:r>
              <a:rPr lang="en-US" dirty="0"/>
              <a:t>C.	promising not to sink American naval </a:t>
            </a:r>
            <a:r>
              <a:rPr lang="en-US" dirty="0" smtClean="0"/>
              <a:t>	vessels </a:t>
            </a:r>
            <a:r>
              <a:rPr lang="en-US" dirty="0"/>
              <a:t>or merchant ships</a:t>
            </a:r>
          </a:p>
          <a:p>
            <a:r>
              <a:rPr lang="en-US" b="1" dirty="0">
                <a:solidFill>
                  <a:schemeClr val="accent2">
                    <a:lumMod val="50000"/>
                  </a:schemeClr>
                </a:solidFill>
              </a:rPr>
              <a:t>D.	laughing at Roosevelt’s request in </a:t>
            </a:r>
            <a:r>
              <a:rPr lang="en-US" b="1" dirty="0" smtClean="0">
                <a:solidFill>
                  <a:schemeClr val="accent2">
                    <a:lumMod val="50000"/>
                  </a:schemeClr>
                </a:solidFill>
              </a:rPr>
              <a:t>	front </a:t>
            </a:r>
            <a:r>
              <a:rPr lang="en-US" b="1" dirty="0">
                <a:solidFill>
                  <a:schemeClr val="accent2">
                    <a:lumMod val="50000"/>
                  </a:schemeClr>
                </a:solidFill>
              </a:rPr>
              <a:t>of the Germany Reichstag. </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64846" y="1647172"/>
            <a:ext cx="3568293" cy="4627019"/>
          </a:xfrm>
        </p:spPr>
      </p:pic>
      <p:sp>
        <p:nvSpPr>
          <p:cNvPr id="6" name="Rounded Rectangle 5"/>
          <p:cNvSpPr/>
          <p:nvPr/>
        </p:nvSpPr>
        <p:spPr>
          <a:xfrm>
            <a:off x="6275540" y="5561556"/>
            <a:ext cx="3657599" cy="92692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1600" dirty="0" smtClean="0"/>
              <a:t>Even though Roosevelt favored American entry into World War II, most Americans preferred isolationism. </a:t>
            </a:r>
            <a:endParaRPr lang="en-US" sz="1600" dirty="0"/>
          </a:p>
        </p:txBody>
      </p:sp>
    </p:spTree>
    <p:extLst>
      <p:ext uri="{BB962C8B-B14F-4D97-AF65-F5344CB8AC3E}">
        <p14:creationId xmlns:p14="http://schemas.microsoft.com/office/powerpoint/2010/main" val="3025610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B.  The King and Queen of England</a:t>
            </a:r>
            <a:endParaRPr lang="en-US" dirty="0">
              <a:solidFill>
                <a:schemeClr val="accent2">
                  <a:lumMod val="50000"/>
                </a:schemeClr>
              </a:solidFill>
            </a:endParaRPr>
          </a:p>
        </p:txBody>
      </p:sp>
      <p:sp>
        <p:nvSpPr>
          <p:cNvPr id="3" name="Content Placeholder 2"/>
          <p:cNvSpPr>
            <a:spLocks noGrp="1"/>
          </p:cNvSpPr>
          <p:nvPr>
            <p:ph sz="half" idx="1"/>
          </p:nvPr>
        </p:nvSpPr>
        <p:spPr/>
        <p:txBody>
          <a:bodyPr/>
          <a:lstStyle/>
          <a:p>
            <a:r>
              <a:rPr lang="en-US" b="1" dirty="0"/>
              <a:t>_____18.  In June of 1939, who did President Roosevelt invite to the United States? </a:t>
            </a:r>
          </a:p>
          <a:p>
            <a:r>
              <a:rPr lang="en-US" dirty="0"/>
              <a:t>A.	Emperor Hirohito </a:t>
            </a:r>
          </a:p>
          <a:p>
            <a:r>
              <a:rPr lang="en-US" dirty="0">
                <a:solidFill>
                  <a:schemeClr val="accent2">
                    <a:lumMod val="50000"/>
                  </a:schemeClr>
                </a:solidFill>
              </a:rPr>
              <a:t>B.	The King and Queen of England</a:t>
            </a:r>
          </a:p>
          <a:p>
            <a:r>
              <a:rPr lang="en-US" dirty="0"/>
              <a:t>C.	Joseph Stalin</a:t>
            </a:r>
          </a:p>
          <a:p>
            <a:r>
              <a:rPr lang="en-US" dirty="0"/>
              <a:t>D.	Adolph Hitler </a:t>
            </a:r>
          </a:p>
          <a:p>
            <a:endParaRPr lang="en-US"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02997" y="2084832"/>
            <a:ext cx="4754562" cy="3732331"/>
          </a:xfrm>
        </p:spPr>
      </p:pic>
    </p:spTree>
    <p:extLst>
      <p:ext uri="{BB962C8B-B14F-4D97-AF65-F5344CB8AC3E}">
        <p14:creationId xmlns:p14="http://schemas.microsoft.com/office/powerpoint/2010/main" val="3364530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l"/>
            <a:r>
              <a:rPr lang="en-US" dirty="0" smtClean="0"/>
              <a:t>D.  Over 14 Million, or 25% of</a:t>
            </a:r>
            <a:br>
              <a:rPr lang="en-US" dirty="0" smtClean="0"/>
            </a:br>
            <a:r>
              <a:rPr lang="en-US" dirty="0"/>
              <a:t> </a:t>
            </a:r>
            <a:r>
              <a:rPr lang="en-US" dirty="0" smtClean="0"/>
              <a:t>    the population of Workers</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3882" b="13882"/>
          <a:stretch>
            <a:fillRect/>
          </a:stretch>
        </p:blipFill>
        <p:spPr/>
      </p:pic>
      <p:sp>
        <p:nvSpPr>
          <p:cNvPr id="8" name="Text Placeholder 7"/>
          <p:cNvSpPr>
            <a:spLocks noGrp="1"/>
          </p:cNvSpPr>
          <p:nvPr>
            <p:ph type="body" sz="half" idx="2"/>
          </p:nvPr>
        </p:nvSpPr>
        <p:spPr/>
        <p:txBody>
          <a:bodyPr/>
          <a:lstStyle/>
          <a:p>
            <a:r>
              <a:rPr lang="en-US" dirty="0" smtClean="0"/>
              <a:t>1.  How many Americans were out of work when FDR took the oath of office in March of 1933?</a:t>
            </a:r>
            <a:endParaRPr lang="en-US" dirty="0"/>
          </a:p>
        </p:txBody>
      </p:sp>
    </p:spTree>
    <p:extLst>
      <p:ext uri="{BB962C8B-B14F-4D97-AF65-F5344CB8AC3E}">
        <p14:creationId xmlns:p14="http://schemas.microsoft.com/office/powerpoint/2010/main" val="2405762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d.  Run for a third term in office as POTUS</a:t>
            </a:r>
            <a:endParaRPr lang="en-US" dirty="0">
              <a:solidFill>
                <a:schemeClr val="accent2">
                  <a:lumMod val="50000"/>
                </a:schemeClr>
              </a:solidFill>
            </a:endParaRPr>
          </a:p>
        </p:txBody>
      </p:sp>
      <p:sp>
        <p:nvSpPr>
          <p:cNvPr id="3" name="Content Placeholder 2"/>
          <p:cNvSpPr>
            <a:spLocks noGrp="1"/>
          </p:cNvSpPr>
          <p:nvPr>
            <p:ph sz="half" idx="1"/>
          </p:nvPr>
        </p:nvSpPr>
        <p:spPr/>
        <p:txBody>
          <a:bodyPr>
            <a:normAutofit lnSpcReduction="10000"/>
          </a:bodyPr>
          <a:lstStyle/>
          <a:p>
            <a:r>
              <a:rPr lang="en-US" b="1" dirty="0"/>
              <a:t>_____19.  In 1940 FDR decided he would – </a:t>
            </a:r>
          </a:p>
          <a:p>
            <a:r>
              <a:rPr lang="en-US" dirty="0"/>
              <a:t>A.	declare war on Germany, who </a:t>
            </a:r>
            <a:r>
              <a:rPr lang="en-US" dirty="0" smtClean="0"/>
              <a:t>	had </a:t>
            </a:r>
            <a:r>
              <a:rPr lang="en-US" dirty="0"/>
              <a:t>attacked Poland, France, </a:t>
            </a:r>
            <a:r>
              <a:rPr lang="en-US" dirty="0" smtClean="0"/>
              <a:t>	and </a:t>
            </a:r>
            <a:r>
              <a:rPr lang="en-US" dirty="0"/>
              <a:t>England. </a:t>
            </a:r>
          </a:p>
          <a:p>
            <a:r>
              <a:rPr lang="en-US" dirty="0"/>
              <a:t>B.	cut off all trade with Germany, </a:t>
            </a:r>
            <a:r>
              <a:rPr lang="en-US" dirty="0" smtClean="0"/>
              <a:t>	Italy</a:t>
            </a:r>
            <a:r>
              <a:rPr lang="en-US" dirty="0"/>
              <a:t>, and Japan. </a:t>
            </a:r>
          </a:p>
          <a:p>
            <a:r>
              <a:rPr lang="en-US" dirty="0"/>
              <a:t>C.	divorce his wife Eleanor </a:t>
            </a:r>
            <a:r>
              <a:rPr lang="en-US" dirty="0" smtClean="0"/>
              <a:t>	Roosevelt</a:t>
            </a:r>
            <a:r>
              <a:rPr lang="en-US" dirty="0"/>
              <a:t>.</a:t>
            </a:r>
          </a:p>
          <a:p>
            <a:r>
              <a:rPr lang="en-US" b="1" dirty="0">
                <a:solidFill>
                  <a:schemeClr val="accent2">
                    <a:lumMod val="50000"/>
                  </a:schemeClr>
                </a:solidFill>
              </a:rPr>
              <a:t>D.	run for a third term in office as </a:t>
            </a:r>
            <a:r>
              <a:rPr lang="en-US" b="1" dirty="0" smtClean="0">
                <a:solidFill>
                  <a:schemeClr val="accent2">
                    <a:lumMod val="50000"/>
                  </a:schemeClr>
                </a:solidFill>
              </a:rPr>
              <a:t>	President </a:t>
            </a:r>
            <a:r>
              <a:rPr lang="en-US" b="1" dirty="0">
                <a:solidFill>
                  <a:schemeClr val="accent2">
                    <a:lumMod val="50000"/>
                  </a:schemeClr>
                </a:solidFill>
              </a:rPr>
              <a:t>of the United States. </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48313" y="1615917"/>
            <a:ext cx="2941984" cy="4246264"/>
          </a:xfrm>
        </p:spPr>
      </p:pic>
      <p:sp>
        <p:nvSpPr>
          <p:cNvPr id="6" name="Rounded Rectangle 5"/>
          <p:cNvSpPr/>
          <p:nvPr/>
        </p:nvSpPr>
        <p:spPr>
          <a:xfrm>
            <a:off x="6688899" y="5574082"/>
            <a:ext cx="3745282" cy="73527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Although some disapproved, FDR ran for a third, and later, a fourth term. </a:t>
            </a:r>
            <a:endParaRPr lang="en-US" dirty="0"/>
          </a:p>
        </p:txBody>
      </p:sp>
    </p:spTree>
    <p:extLst>
      <p:ext uri="{BB962C8B-B14F-4D97-AF65-F5344CB8AC3E}">
        <p14:creationId xmlns:p14="http://schemas.microsoft.com/office/powerpoint/2010/main" val="4020427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C.  Winston Churchill</a:t>
            </a:r>
            <a:endParaRPr lang="en-US" dirty="0">
              <a:solidFill>
                <a:schemeClr val="accent2">
                  <a:lumMod val="50000"/>
                </a:schemeClr>
              </a:solidFill>
            </a:endParaRPr>
          </a:p>
        </p:txBody>
      </p:sp>
      <p:sp>
        <p:nvSpPr>
          <p:cNvPr id="3" name="Content Placeholder 2"/>
          <p:cNvSpPr>
            <a:spLocks noGrp="1"/>
          </p:cNvSpPr>
          <p:nvPr>
            <p:ph sz="half" idx="1"/>
          </p:nvPr>
        </p:nvSpPr>
        <p:spPr/>
        <p:txBody>
          <a:bodyPr/>
          <a:lstStyle/>
          <a:p>
            <a:r>
              <a:rPr lang="en-US" b="1" dirty="0"/>
              <a:t>_____20.  During World War II, England was led by – </a:t>
            </a:r>
          </a:p>
          <a:p>
            <a:r>
              <a:rPr lang="en-US" dirty="0"/>
              <a:t>A.	Neville Chamberlain </a:t>
            </a:r>
          </a:p>
          <a:p>
            <a:r>
              <a:rPr lang="en-US" dirty="0"/>
              <a:t>B.	Atlee Clement </a:t>
            </a:r>
          </a:p>
          <a:p>
            <a:r>
              <a:rPr lang="en-US" b="1" dirty="0">
                <a:solidFill>
                  <a:schemeClr val="accent2">
                    <a:lumMod val="50000"/>
                  </a:schemeClr>
                </a:solidFill>
              </a:rPr>
              <a:t>C.	Winston Churchill</a:t>
            </a:r>
          </a:p>
          <a:p>
            <a:r>
              <a:rPr lang="en-US" dirty="0"/>
              <a:t>D.	Margaret Thatcher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68302" y="585216"/>
            <a:ext cx="5415605" cy="5895366"/>
          </a:xfrm>
        </p:spPr>
      </p:pic>
    </p:spTree>
    <p:extLst>
      <p:ext uri="{BB962C8B-B14F-4D97-AF65-F5344CB8AC3E}">
        <p14:creationId xmlns:p14="http://schemas.microsoft.com/office/powerpoint/2010/main" val="1491448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C.  Provide war materials for England</a:t>
            </a:r>
            <a:endParaRPr lang="en-US" dirty="0">
              <a:solidFill>
                <a:schemeClr val="accent2">
                  <a:lumMod val="50000"/>
                </a:schemeClr>
              </a:solidFill>
            </a:endParaRPr>
          </a:p>
        </p:txBody>
      </p:sp>
      <p:sp>
        <p:nvSpPr>
          <p:cNvPr id="3" name="Content Placeholder 2"/>
          <p:cNvSpPr>
            <a:spLocks noGrp="1"/>
          </p:cNvSpPr>
          <p:nvPr>
            <p:ph sz="half" idx="1"/>
          </p:nvPr>
        </p:nvSpPr>
        <p:spPr/>
        <p:txBody>
          <a:bodyPr/>
          <a:lstStyle/>
          <a:p>
            <a:r>
              <a:rPr lang="en-US" b="1" dirty="0"/>
              <a:t>_____21.  The Prime Minister of England wrote letters to FDR during the early years of World War II begging Roosevelt to – </a:t>
            </a:r>
          </a:p>
          <a:p>
            <a:r>
              <a:rPr lang="en-US" dirty="0"/>
              <a:t>A.	stay neutral in the war.</a:t>
            </a:r>
          </a:p>
          <a:p>
            <a:r>
              <a:rPr lang="en-US" dirty="0"/>
              <a:t>B.	attack Japan. </a:t>
            </a:r>
          </a:p>
          <a:p>
            <a:r>
              <a:rPr lang="en-US" dirty="0">
                <a:solidFill>
                  <a:schemeClr val="accent1">
                    <a:lumMod val="50000"/>
                  </a:schemeClr>
                </a:solidFill>
              </a:rPr>
              <a:t>C.	provide weapons and war </a:t>
            </a:r>
            <a:r>
              <a:rPr lang="en-US" dirty="0" smtClean="0">
                <a:solidFill>
                  <a:schemeClr val="accent1">
                    <a:lumMod val="50000"/>
                  </a:schemeClr>
                </a:solidFill>
              </a:rPr>
              <a:t>	supplies </a:t>
            </a:r>
            <a:r>
              <a:rPr lang="en-US" dirty="0">
                <a:solidFill>
                  <a:schemeClr val="accent1">
                    <a:lumMod val="50000"/>
                  </a:schemeClr>
                </a:solidFill>
              </a:rPr>
              <a:t>to England and join the </a:t>
            </a:r>
            <a:r>
              <a:rPr lang="en-US" dirty="0" smtClean="0">
                <a:solidFill>
                  <a:schemeClr val="accent1">
                    <a:lumMod val="50000"/>
                  </a:schemeClr>
                </a:solidFill>
              </a:rPr>
              <a:t>	war</a:t>
            </a:r>
            <a:r>
              <a:rPr lang="en-US" dirty="0">
                <a:solidFill>
                  <a:schemeClr val="accent1">
                    <a:lumMod val="50000"/>
                  </a:schemeClr>
                </a:solidFill>
              </a:rPr>
              <a:t>. </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2893" y="2084832"/>
            <a:ext cx="4754562" cy="4017464"/>
          </a:xfrm>
        </p:spPr>
      </p:pic>
    </p:spTree>
    <p:extLst>
      <p:ext uri="{BB962C8B-B14F-4D97-AF65-F5344CB8AC3E}">
        <p14:creationId xmlns:p14="http://schemas.microsoft.com/office/powerpoint/2010/main" val="88691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D.  The Lend-Lease act</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dirty="0"/>
              <a:t>_____22.  To help England receive weapons faster, Roosevelt supported – </a:t>
            </a:r>
          </a:p>
          <a:p>
            <a:r>
              <a:rPr lang="en-US" dirty="0"/>
              <a:t>A.	the Neutrality Act of 1939. </a:t>
            </a:r>
          </a:p>
          <a:p>
            <a:r>
              <a:rPr lang="en-US" dirty="0"/>
              <a:t>B.	the Sedition Act. </a:t>
            </a:r>
          </a:p>
          <a:p>
            <a:r>
              <a:rPr lang="en-US" dirty="0"/>
              <a:t>C.	America First, an organization </a:t>
            </a:r>
            <a:r>
              <a:rPr lang="en-US" dirty="0" smtClean="0"/>
              <a:t>	opposed </a:t>
            </a:r>
            <a:r>
              <a:rPr lang="en-US" dirty="0"/>
              <a:t>to interventionism. </a:t>
            </a:r>
          </a:p>
          <a:p>
            <a:r>
              <a:rPr lang="en-US" b="1" dirty="0">
                <a:solidFill>
                  <a:schemeClr val="accent1">
                    <a:lumMod val="50000"/>
                  </a:schemeClr>
                </a:solidFill>
              </a:rPr>
              <a:t>D.	the Lend-Lease Act, which </a:t>
            </a:r>
            <a:r>
              <a:rPr lang="en-US" b="1" dirty="0" smtClean="0">
                <a:solidFill>
                  <a:schemeClr val="accent1">
                    <a:lumMod val="50000"/>
                  </a:schemeClr>
                </a:solidFill>
              </a:rPr>
              <a:t>	allowed </a:t>
            </a:r>
            <a:r>
              <a:rPr lang="en-US" b="1" dirty="0">
                <a:solidFill>
                  <a:schemeClr val="accent1">
                    <a:lumMod val="50000"/>
                  </a:schemeClr>
                </a:solidFill>
              </a:rPr>
              <a:t>England to borrow </a:t>
            </a:r>
            <a:r>
              <a:rPr lang="en-US" b="1" dirty="0" smtClean="0">
                <a:solidFill>
                  <a:schemeClr val="accent1">
                    <a:lumMod val="50000"/>
                  </a:schemeClr>
                </a:solidFill>
              </a:rPr>
              <a:t>	weapons</a:t>
            </a:r>
            <a:r>
              <a:rPr lang="en-US" b="1" dirty="0">
                <a:solidFill>
                  <a:schemeClr val="accent1">
                    <a:lumMod val="50000"/>
                  </a:schemeClr>
                </a:solidFill>
              </a:rPr>
              <a:t>.</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24811" y="739035"/>
            <a:ext cx="6064560" cy="5458104"/>
          </a:xfrm>
        </p:spPr>
      </p:pic>
    </p:spTree>
    <p:extLst>
      <p:ext uri="{BB962C8B-B14F-4D97-AF65-F5344CB8AC3E}">
        <p14:creationId xmlns:p14="http://schemas.microsoft.com/office/powerpoint/2010/main" val="3953030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C.  Charles Lindbergh</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_____23.  What famed pilot campaigned against joining the war against Nazi Germany? </a:t>
            </a:r>
          </a:p>
          <a:p>
            <a:r>
              <a:rPr lang="en-US" dirty="0"/>
              <a:t>A.	Eddie Rickenbacker </a:t>
            </a:r>
          </a:p>
          <a:p>
            <a:r>
              <a:rPr lang="en-US" dirty="0"/>
              <a:t>B.	Amelia Earhart </a:t>
            </a:r>
          </a:p>
          <a:p>
            <a:r>
              <a:rPr lang="en-US" b="1" dirty="0">
                <a:solidFill>
                  <a:schemeClr val="accent1">
                    <a:lumMod val="50000"/>
                  </a:schemeClr>
                </a:solidFill>
              </a:rPr>
              <a:t>C.	Charles </a:t>
            </a:r>
            <a:r>
              <a:rPr lang="en-US" b="1" dirty="0" smtClean="0">
                <a:solidFill>
                  <a:schemeClr val="accent1">
                    <a:lumMod val="50000"/>
                  </a:schemeClr>
                </a:solidFill>
              </a:rPr>
              <a:t>Lindbergh </a:t>
            </a:r>
            <a:endParaRPr lang="en-US" b="1" dirty="0">
              <a:solidFill>
                <a:schemeClr val="accent1">
                  <a:lumMod val="50000"/>
                </a:schemeClr>
              </a:solidFill>
            </a:endParaRPr>
          </a:p>
          <a:p>
            <a:r>
              <a:rPr lang="en-US" dirty="0"/>
              <a:t>D.	</a:t>
            </a:r>
            <a:r>
              <a:rPr lang="en-US" dirty="0" err="1"/>
              <a:t>Chesley</a:t>
            </a:r>
            <a:r>
              <a:rPr lang="en-US" dirty="0"/>
              <a:t> B. </a:t>
            </a:r>
            <a:r>
              <a:rPr lang="en-US" dirty="0" err="1"/>
              <a:t>Sullenberger</a:t>
            </a:r>
            <a:r>
              <a:rPr lang="en-US" dirty="0"/>
              <a:t> </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652273" y="250782"/>
            <a:ext cx="4820718" cy="6150018"/>
          </a:xfrm>
        </p:spPr>
      </p:pic>
    </p:spTree>
    <p:extLst>
      <p:ext uri="{BB962C8B-B14F-4D97-AF65-F5344CB8AC3E}">
        <p14:creationId xmlns:p14="http://schemas.microsoft.com/office/powerpoint/2010/main" val="2720304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2395477" cy="1499616"/>
          </a:xfrm>
        </p:spPr>
        <p:txBody>
          <a:bodyPr/>
          <a:lstStyle/>
          <a:p>
            <a:r>
              <a:rPr lang="en-US" dirty="0" smtClean="0">
                <a:solidFill>
                  <a:schemeClr val="accent1">
                    <a:lumMod val="50000"/>
                  </a:schemeClr>
                </a:solidFill>
              </a:rPr>
              <a:t>C.  Japan</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_____24.  In 1941, FDR said of a nation: “They hate us.  Sooner or later, they’ll come after us.” </a:t>
            </a:r>
          </a:p>
          <a:p>
            <a:r>
              <a:rPr lang="en-US" dirty="0"/>
              <a:t>A.	Germany </a:t>
            </a:r>
          </a:p>
          <a:p>
            <a:r>
              <a:rPr lang="en-US" dirty="0"/>
              <a:t>B.	Italy</a:t>
            </a:r>
          </a:p>
          <a:p>
            <a:r>
              <a:rPr lang="en-US" b="1" dirty="0">
                <a:solidFill>
                  <a:schemeClr val="accent1">
                    <a:lumMod val="50000"/>
                  </a:schemeClr>
                </a:solidFill>
              </a:rPr>
              <a:t>C.	Japan</a:t>
            </a:r>
          </a:p>
          <a:p>
            <a:r>
              <a:rPr lang="en-US" dirty="0"/>
              <a:t>D.	Vietnam </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27007" y="1623122"/>
            <a:ext cx="5497531" cy="4264110"/>
          </a:xfrm>
        </p:spPr>
      </p:pic>
    </p:spTree>
    <p:extLst>
      <p:ext uri="{BB962C8B-B14F-4D97-AF65-F5344CB8AC3E}">
        <p14:creationId xmlns:p14="http://schemas.microsoft.com/office/powerpoint/2010/main" val="2485989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5364146" cy="1499616"/>
          </a:xfrm>
        </p:spPr>
        <p:txBody>
          <a:bodyPr/>
          <a:lstStyle/>
          <a:p>
            <a:r>
              <a:rPr lang="en-US" dirty="0" smtClean="0">
                <a:solidFill>
                  <a:schemeClr val="accent1">
                    <a:lumMod val="50000"/>
                  </a:schemeClr>
                </a:solidFill>
              </a:rPr>
              <a:t>C.  The Atlantic Charter</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_____25.  In August of 1941, President Roosevelt and Winston Churchill both signed – </a:t>
            </a:r>
          </a:p>
          <a:p>
            <a:r>
              <a:rPr lang="en-US" dirty="0"/>
              <a:t>A.	The Magna Carta</a:t>
            </a:r>
          </a:p>
          <a:p>
            <a:r>
              <a:rPr lang="en-US" dirty="0"/>
              <a:t>B.	A Declaration of War Against the </a:t>
            </a:r>
            <a:r>
              <a:rPr lang="en-US" dirty="0" smtClean="0"/>
              <a:t>	Axis </a:t>
            </a:r>
            <a:r>
              <a:rPr lang="en-US" dirty="0"/>
              <a:t>Powers</a:t>
            </a:r>
          </a:p>
          <a:p>
            <a:r>
              <a:rPr lang="en-US" b="1" dirty="0">
                <a:solidFill>
                  <a:schemeClr val="accent1">
                    <a:lumMod val="50000"/>
                  </a:schemeClr>
                </a:solidFill>
              </a:rPr>
              <a:t>C.	The Atlantic Charter</a:t>
            </a:r>
          </a:p>
          <a:p>
            <a:r>
              <a:rPr lang="en-US" dirty="0"/>
              <a:t>D.	The North Atlantic Treaty </a:t>
            </a:r>
            <a:r>
              <a:rPr lang="en-US" dirty="0" smtClean="0"/>
              <a:t>	Organization </a:t>
            </a:r>
            <a:r>
              <a:rPr lang="en-US" dirty="0"/>
              <a:t>Pact</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283421">
            <a:off x="6593638" y="464116"/>
            <a:ext cx="4374018" cy="6032500"/>
          </a:xfrm>
        </p:spPr>
      </p:pic>
    </p:spTree>
    <p:extLst>
      <p:ext uri="{BB962C8B-B14F-4D97-AF65-F5344CB8AC3E}">
        <p14:creationId xmlns:p14="http://schemas.microsoft.com/office/powerpoint/2010/main" val="442588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B.  The USS Greer</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_____26.  On September 4, 1941, German U-Boats in the North Atlantic attacked the – </a:t>
            </a:r>
          </a:p>
          <a:p>
            <a:r>
              <a:rPr lang="en-US" dirty="0"/>
              <a:t>A.	USS Indianapolis</a:t>
            </a:r>
          </a:p>
          <a:p>
            <a:r>
              <a:rPr lang="en-US" b="1" dirty="0">
                <a:solidFill>
                  <a:schemeClr val="accent1">
                    <a:lumMod val="50000"/>
                  </a:schemeClr>
                </a:solidFill>
              </a:rPr>
              <a:t>B.	USS Greer</a:t>
            </a:r>
          </a:p>
          <a:p>
            <a:r>
              <a:rPr lang="en-US" dirty="0"/>
              <a:t>C.	USS Theodore Roosevelt</a:t>
            </a:r>
          </a:p>
          <a:p>
            <a:r>
              <a:rPr lang="en-US" dirty="0"/>
              <a:t>D.	USS Missouri</a:t>
            </a:r>
          </a:p>
          <a:p>
            <a:endParaRPr lang="en-US" dirty="0"/>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9007" y="1146623"/>
            <a:ext cx="5546725" cy="3132268"/>
          </a:xfrm>
        </p:spPr>
      </p:pic>
      <p:sp>
        <p:nvSpPr>
          <p:cNvPr id="6" name="Rounded Rectangle 5"/>
          <p:cNvSpPr/>
          <p:nvPr/>
        </p:nvSpPr>
        <p:spPr>
          <a:xfrm>
            <a:off x="5658856" y="4184946"/>
            <a:ext cx="5787025" cy="101335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When the USS Greer was sunk on the open seas by a German submarine, Americans became agitated towards war against Nazi Germany for the first time. </a:t>
            </a:r>
            <a:endParaRPr lang="en-US" dirty="0"/>
          </a:p>
        </p:txBody>
      </p:sp>
    </p:spTree>
    <p:extLst>
      <p:ext uri="{BB962C8B-B14F-4D97-AF65-F5344CB8AC3E}">
        <p14:creationId xmlns:p14="http://schemas.microsoft.com/office/powerpoint/2010/main" val="2177162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C.  FDR’s Mother passed away that fall</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_____27.  In the autumn of 1941, President Roosevelt cried because – </a:t>
            </a:r>
          </a:p>
          <a:p>
            <a:r>
              <a:rPr lang="en-US" dirty="0"/>
              <a:t>A.	He feared the onset of war with </a:t>
            </a:r>
            <a:r>
              <a:rPr lang="en-US" dirty="0" smtClean="0"/>
              <a:t>	Japan</a:t>
            </a:r>
            <a:r>
              <a:rPr lang="en-US" dirty="0"/>
              <a:t>.</a:t>
            </a:r>
          </a:p>
          <a:p>
            <a:r>
              <a:rPr lang="en-US" dirty="0"/>
              <a:t>B.	His son James moved to Portland, </a:t>
            </a:r>
            <a:r>
              <a:rPr lang="en-US" dirty="0" smtClean="0"/>
              <a:t>	OR</a:t>
            </a:r>
            <a:r>
              <a:rPr lang="en-US" dirty="0"/>
              <a:t>.</a:t>
            </a:r>
          </a:p>
          <a:p>
            <a:r>
              <a:rPr lang="en-US" b="1" dirty="0">
                <a:solidFill>
                  <a:schemeClr val="accent1">
                    <a:lumMod val="50000"/>
                  </a:schemeClr>
                </a:solidFill>
              </a:rPr>
              <a:t>C.	His mother passed away. </a:t>
            </a:r>
          </a:p>
          <a:p>
            <a:r>
              <a:rPr lang="en-US" dirty="0"/>
              <a:t>D.	American soldiers were killed </a:t>
            </a:r>
            <a:r>
              <a:rPr lang="en-US" dirty="0" smtClean="0"/>
              <a:t>	during </a:t>
            </a:r>
            <a:r>
              <a:rPr lang="en-US" dirty="0"/>
              <a:t>an attack on Pearl </a:t>
            </a:r>
            <a:r>
              <a:rPr lang="en-US" dirty="0" smtClean="0"/>
              <a:t>	Harbor</a:t>
            </a:r>
            <a:r>
              <a:rPr lang="en-US" dirty="0"/>
              <a:t>.</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09494" y="1903956"/>
            <a:ext cx="5323572" cy="4155531"/>
          </a:xfrm>
        </p:spPr>
      </p:pic>
    </p:spTree>
    <p:extLst>
      <p:ext uri="{BB962C8B-B14F-4D97-AF65-F5344CB8AC3E}">
        <p14:creationId xmlns:p14="http://schemas.microsoft.com/office/powerpoint/2010/main" val="2477044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4186699" cy="1499616"/>
          </a:xfrm>
        </p:spPr>
        <p:txBody>
          <a:bodyPr/>
          <a:lstStyle/>
          <a:p>
            <a:r>
              <a:rPr lang="en-US" dirty="0" smtClean="0">
                <a:solidFill>
                  <a:schemeClr val="accent1">
                    <a:lumMod val="50000"/>
                  </a:schemeClr>
                </a:solidFill>
              </a:rPr>
              <a:t>D.  Pearl Harbor</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_____28.  On December 7, 1941, a date that will live in infamy, the Japanese attacked – </a:t>
            </a:r>
          </a:p>
          <a:p>
            <a:r>
              <a:rPr lang="en-US" dirty="0"/>
              <a:t>A.	Norfolk, VA</a:t>
            </a:r>
          </a:p>
          <a:p>
            <a:r>
              <a:rPr lang="en-US" dirty="0"/>
              <a:t>B.	Jacksonville, FL</a:t>
            </a:r>
          </a:p>
          <a:p>
            <a:r>
              <a:rPr lang="en-US" dirty="0"/>
              <a:t>C.	San Diego, CA</a:t>
            </a:r>
          </a:p>
          <a:p>
            <a:r>
              <a:rPr lang="en-US" b="1" dirty="0">
                <a:solidFill>
                  <a:schemeClr val="accent1">
                    <a:lumMod val="50000"/>
                  </a:schemeClr>
                </a:solidFill>
              </a:rPr>
              <a:t>D.	Pearl Harbor, HI</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317703" y="515570"/>
            <a:ext cx="4141530" cy="5769933"/>
          </a:xfrm>
        </p:spPr>
      </p:pic>
    </p:spTree>
    <p:extLst>
      <p:ext uri="{BB962C8B-B14F-4D97-AF65-F5344CB8AC3E}">
        <p14:creationId xmlns:p14="http://schemas.microsoft.com/office/powerpoint/2010/main" val="34233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chemeClr val="accent1">
                    <a:lumMod val="50000"/>
                  </a:schemeClr>
                </a:solidFill>
              </a:rPr>
              <a:t>C.  The New Deal</a:t>
            </a:r>
            <a:endParaRPr lang="en-US" dirty="0">
              <a:solidFill>
                <a:schemeClr val="accent1">
                  <a:lumMod val="50000"/>
                </a:schemeClr>
              </a:solidFill>
            </a:endParaRPr>
          </a:p>
        </p:txBody>
      </p:sp>
      <p:sp>
        <p:nvSpPr>
          <p:cNvPr id="4" name="Text Placeholder 3"/>
          <p:cNvSpPr>
            <a:spLocks noGrp="1"/>
          </p:cNvSpPr>
          <p:nvPr>
            <p:ph sz="half" idx="1"/>
          </p:nvPr>
        </p:nvSpPr>
        <p:spPr/>
        <p:txBody>
          <a:bodyPr/>
          <a:lstStyle/>
          <a:p>
            <a:r>
              <a:rPr lang="en-US" dirty="0" smtClean="0"/>
              <a:t>2.  What had the new President promised for all Americans?</a:t>
            </a:r>
          </a:p>
          <a:p>
            <a:r>
              <a:rPr lang="en-US" dirty="0" smtClean="0"/>
              <a:t>A.  The Square Deal</a:t>
            </a:r>
          </a:p>
          <a:p>
            <a:r>
              <a:rPr lang="en-US" dirty="0" smtClean="0"/>
              <a:t>B.  Change You Can Believe In</a:t>
            </a:r>
          </a:p>
          <a:p>
            <a:r>
              <a:rPr lang="en-US" b="1" dirty="0" smtClean="0">
                <a:solidFill>
                  <a:schemeClr val="accent1">
                    <a:lumMod val="50000"/>
                  </a:schemeClr>
                </a:solidFill>
              </a:rPr>
              <a:t>C.  The New Deal</a:t>
            </a:r>
          </a:p>
          <a:p>
            <a:r>
              <a:rPr lang="en-US" dirty="0" smtClean="0"/>
              <a:t>D.  The Great Society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9905" y="541164"/>
            <a:ext cx="6286164" cy="5671517"/>
          </a:xfrm>
        </p:spPr>
      </p:pic>
    </p:spTree>
    <p:extLst>
      <p:ext uri="{BB962C8B-B14F-4D97-AF65-F5344CB8AC3E}">
        <p14:creationId xmlns:p14="http://schemas.microsoft.com/office/powerpoint/2010/main" val="23604517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B.  Nazi Germany declared war on the USA</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r>
              <a:rPr lang="en-US" b="1" dirty="0"/>
              <a:t>_____29.  On December 11, 1941, this nation declared war on the United States of America – </a:t>
            </a:r>
          </a:p>
          <a:p>
            <a:r>
              <a:rPr lang="en-US" dirty="0"/>
              <a:t>A.	Iraq</a:t>
            </a:r>
          </a:p>
          <a:p>
            <a:r>
              <a:rPr lang="en-US" b="1" dirty="0">
                <a:solidFill>
                  <a:schemeClr val="accent1">
                    <a:lumMod val="50000"/>
                  </a:schemeClr>
                </a:solidFill>
              </a:rPr>
              <a:t>B.	Germany</a:t>
            </a:r>
          </a:p>
          <a:p>
            <a:r>
              <a:rPr lang="en-US" dirty="0"/>
              <a:t>C.	Japan</a:t>
            </a:r>
          </a:p>
          <a:p>
            <a:r>
              <a:rPr lang="en-US" dirty="0"/>
              <a:t>D.	Vietnam</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624926">
            <a:off x="6250921" y="1922745"/>
            <a:ext cx="2964780" cy="4022725"/>
          </a:xfrm>
        </p:spPr>
      </p:pic>
      <p:pic>
        <p:nvPicPr>
          <p:cNvPr id="6" name="Picture 5"/>
          <p:cNvPicPr>
            <a:picLocks noChangeAspect="1"/>
          </p:cNvPicPr>
          <p:nvPr/>
        </p:nvPicPr>
        <p:blipFill>
          <a:blip r:embed="rId3"/>
          <a:stretch>
            <a:fillRect/>
          </a:stretch>
        </p:blipFill>
        <p:spPr>
          <a:xfrm>
            <a:off x="9353289" y="3175314"/>
            <a:ext cx="1905000" cy="1914525"/>
          </a:xfrm>
          <a:prstGeom prst="rect">
            <a:avLst/>
          </a:prstGeom>
        </p:spPr>
      </p:pic>
    </p:spTree>
    <p:extLst>
      <p:ext uri="{BB962C8B-B14F-4D97-AF65-F5344CB8AC3E}">
        <p14:creationId xmlns:p14="http://schemas.microsoft.com/office/powerpoint/2010/main" val="3137507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3.  Who was FDR’s Secretary of labor?</a:t>
            </a:r>
            <a:endParaRPr lang="en-US" dirty="0">
              <a:solidFill>
                <a:schemeClr val="accent1">
                  <a:lumMod val="50000"/>
                </a:schemeClr>
              </a:solidFill>
            </a:endParaRPr>
          </a:p>
        </p:txBody>
      </p:sp>
      <p:sp>
        <p:nvSpPr>
          <p:cNvPr id="3" name="Content Placeholder 2"/>
          <p:cNvSpPr>
            <a:spLocks noGrp="1"/>
          </p:cNvSpPr>
          <p:nvPr>
            <p:ph sz="half" idx="1"/>
          </p:nvPr>
        </p:nvSpPr>
        <p:spPr/>
        <p:txBody>
          <a:bodyPr/>
          <a:lstStyle/>
          <a:p>
            <a:endParaRPr lang="en-US" dirty="0" smtClean="0"/>
          </a:p>
          <a:p>
            <a:pPr>
              <a:buFont typeface="Wingdings" panose="05000000000000000000" pitchFamily="2" charset="2"/>
              <a:buChar char="v"/>
            </a:pPr>
            <a:r>
              <a:rPr lang="en-US" dirty="0" smtClean="0"/>
              <a:t>Frances Perkins was FDR’s Secretary of Labor.</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She was the first woman to ever hold a Cabinet level position in the US government.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She helped to design and implement the Social Security Administration.</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71790" y="2286000"/>
            <a:ext cx="3190258" cy="4022725"/>
          </a:xfrm>
        </p:spPr>
      </p:pic>
    </p:spTree>
    <p:extLst>
      <p:ext uri="{BB962C8B-B14F-4D97-AF65-F5344CB8AC3E}">
        <p14:creationId xmlns:p14="http://schemas.microsoft.com/office/powerpoint/2010/main" val="2454914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4.  How did FDR make his way to the lectern during his first inaugural address?</a:t>
            </a:r>
            <a:endParaRPr lang="en-US" dirty="0">
              <a:solidFill>
                <a:schemeClr val="tx1"/>
              </a:solidFill>
            </a:endParaRPr>
          </a:p>
        </p:txBody>
      </p:sp>
      <p:sp>
        <p:nvSpPr>
          <p:cNvPr id="6" name="Text Placeholder 5"/>
          <p:cNvSpPr>
            <a:spLocks noGrp="1"/>
          </p:cNvSpPr>
          <p:nvPr>
            <p:ph type="body" sz="half" idx="2"/>
          </p:nvPr>
        </p:nvSpPr>
        <p:spPr/>
        <p:txBody>
          <a:bodyPr>
            <a:normAutofit/>
          </a:bodyPr>
          <a:lstStyle/>
          <a:p>
            <a:pPr marL="91440" lvl="0" indent="-91440">
              <a:lnSpc>
                <a:spcPct val="90000"/>
              </a:lnSpc>
              <a:spcBef>
                <a:spcPts val="1200"/>
              </a:spcBef>
              <a:buClr>
                <a:srgbClr val="99CB38"/>
              </a:buClr>
              <a:buFont typeface="Tw Cen MT" panose="020B0602020104020603" pitchFamily="34" charset="0"/>
              <a:buChar char=" "/>
            </a:pPr>
            <a:endParaRPr lang="en-US" sz="2400" dirty="0" smtClean="0">
              <a:solidFill>
                <a:srgbClr val="99CB38">
                  <a:lumMod val="50000"/>
                </a:srgbClr>
              </a:solidFill>
            </a:endParaRPr>
          </a:p>
          <a:p>
            <a:pPr marL="91440" lvl="0" indent="-91440">
              <a:lnSpc>
                <a:spcPct val="90000"/>
              </a:lnSpc>
              <a:spcBef>
                <a:spcPts val="1200"/>
              </a:spcBef>
              <a:buClr>
                <a:srgbClr val="99CB38"/>
              </a:buClr>
              <a:buFont typeface="Tw Cen MT" panose="020B0602020104020603" pitchFamily="34" charset="0"/>
              <a:buChar char=" "/>
            </a:pPr>
            <a:r>
              <a:rPr lang="en-US" sz="2400" dirty="0" smtClean="0">
                <a:solidFill>
                  <a:srgbClr val="99CB38">
                    <a:lumMod val="50000"/>
                  </a:srgbClr>
                </a:solidFill>
              </a:rPr>
              <a:t>C</a:t>
            </a:r>
            <a:r>
              <a:rPr lang="en-US" sz="2400" dirty="0">
                <a:solidFill>
                  <a:srgbClr val="99CB38">
                    <a:lumMod val="50000"/>
                  </a:srgbClr>
                </a:solidFill>
              </a:rPr>
              <a:t>.  He used a cane in one hand and his son James supported him. </a:t>
            </a:r>
            <a:endParaRPr lang="en-US" sz="2400" dirty="0">
              <a:solidFill>
                <a:prstClr val="black"/>
              </a:solidFill>
            </a:endParaRPr>
          </a:p>
          <a:p>
            <a:pPr marL="91440" lvl="0" indent="-91440">
              <a:lnSpc>
                <a:spcPct val="90000"/>
              </a:lnSpc>
              <a:spcBef>
                <a:spcPts val="1200"/>
              </a:spcBef>
              <a:buClr>
                <a:srgbClr val="99CB38"/>
              </a:buClr>
              <a:buFont typeface="Tw Cen MT" panose="020B0602020104020603" pitchFamily="34" charset="0"/>
              <a:buChar char=" "/>
            </a:pPr>
            <a:r>
              <a:rPr lang="en-US" sz="2400" dirty="0">
                <a:solidFill>
                  <a:prstClr val="black"/>
                </a:solidFill>
              </a:rPr>
              <a:t>Remember, FDR had been crippled by polio as a young man.  Although very few Americans knew he was disabled, FDR almost never walked after he was afflicted by the disease.</a:t>
            </a:r>
          </a:p>
          <a:p>
            <a:endParaRPr lang="en-US" dirty="0"/>
          </a:p>
        </p:txBody>
      </p:sp>
      <p:pic>
        <p:nvPicPr>
          <p:cNvPr id="7"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00801" y="471509"/>
            <a:ext cx="4007424" cy="5797360"/>
          </a:xfrm>
        </p:spPr>
      </p:pic>
    </p:spTree>
    <p:extLst>
      <p:ext uri="{BB962C8B-B14F-4D97-AF65-F5344CB8AC3E}">
        <p14:creationId xmlns:p14="http://schemas.microsoft.com/office/powerpoint/2010/main" val="3857833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24128" y="520146"/>
            <a:ext cx="4389120" cy="1737360"/>
          </a:xfrm>
        </p:spPr>
        <p:txBody>
          <a:bodyPr>
            <a:normAutofit/>
          </a:bodyPr>
          <a:lstStyle/>
          <a:p>
            <a:pPr algn="l"/>
            <a:r>
              <a:rPr lang="en-US" dirty="0" smtClean="0"/>
              <a:t>FDR, March 4, 1933</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60971" y="1224285"/>
            <a:ext cx="5956301" cy="4432596"/>
          </a:xfrm>
        </p:spPr>
      </p:pic>
      <p:sp>
        <p:nvSpPr>
          <p:cNvPr id="11" name="Text Placeholder 10"/>
          <p:cNvSpPr>
            <a:spLocks noGrp="1"/>
          </p:cNvSpPr>
          <p:nvPr>
            <p:ph type="body" sz="half" idx="2"/>
          </p:nvPr>
        </p:nvSpPr>
        <p:spPr/>
        <p:txBody>
          <a:bodyPr>
            <a:normAutofit/>
          </a:bodyPr>
          <a:lstStyle/>
          <a:p>
            <a:r>
              <a:rPr lang="en-US" sz="2400" dirty="0">
                <a:solidFill>
                  <a:schemeClr val="accent1">
                    <a:lumMod val="50000"/>
                  </a:schemeClr>
                </a:solidFill>
              </a:rPr>
              <a:t>“Let me Assert my firm belief that the only thing we have to fear – is fear itself</a:t>
            </a:r>
            <a:r>
              <a:rPr lang="en-US" sz="2400" dirty="0" smtClean="0">
                <a:solidFill>
                  <a:schemeClr val="accent1">
                    <a:lumMod val="50000"/>
                  </a:schemeClr>
                </a:solidFill>
              </a:rPr>
              <a:t>!”</a:t>
            </a:r>
          </a:p>
          <a:p>
            <a:r>
              <a:rPr lang="en-US" sz="2400" dirty="0" smtClean="0"/>
              <a:t>Remember, FDR’s first inaugural address was all about the Great Depression, not </a:t>
            </a:r>
            <a:r>
              <a:rPr lang="en-US" sz="2400" dirty="0"/>
              <a:t>W</a:t>
            </a:r>
            <a:r>
              <a:rPr lang="en-US" sz="2400" dirty="0" smtClean="0"/>
              <a:t>orld War II. </a:t>
            </a:r>
            <a:endParaRPr lang="en-US" sz="2400" dirty="0"/>
          </a:p>
        </p:txBody>
      </p:sp>
    </p:spTree>
    <p:extLst>
      <p:ext uri="{BB962C8B-B14F-4D97-AF65-F5344CB8AC3E}">
        <p14:creationId xmlns:p14="http://schemas.microsoft.com/office/powerpoint/2010/main" val="1994861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were closed across America on March 4, 1933, FDR’s First Day in Office?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0362" y="233390"/>
            <a:ext cx="5020445" cy="6515762"/>
          </a:xfrm>
        </p:spPr>
      </p:pic>
      <p:sp>
        <p:nvSpPr>
          <p:cNvPr id="4" name="Text Placeholder 3"/>
          <p:cNvSpPr>
            <a:spLocks noGrp="1"/>
          </p:cNvSpPr>
          <p:nvPr>
            <p:ph type="body" sz="half" idx="2"/>
          </p:nvPr>
        </p:nvSpPr>
        <p:spPr/>
        <p:txBody>
          <a:bodyPr/>
          <a:lstStyle/>
          <a:p>
            <a:endParaRPr lang="en-US" dirty="0" smtClean="0"/>
          </a:p>
          <a:p>
            <a:r>
              <a:rPr lang="en-US" sz="2000" dirty="0" smtClean="0">
                <a:solidFill>
                  <a:schemeClr val="accent1">
                    <a:lumMod val="50000"/>
                  </a:schemeClr>
                </a:solidFill>
              </a:rPr>
              <a:t>Declaring a “Bank Holiday” and promising only to re-open them when the people’s money was safe and secure, FDR closed every bank in America as soon as he became president.  Eventually, FDR would promote programs like the FDIC, which gave Americans confidence that their money would never be a risk again in a bank.</a:t>
            </a:r>
            <a:endParaRPr lang="en-US" sz="2000" dirty="0">
              <a:solidFill>
                <a:schemeClr val="accent1">
                  <a:lumMod val="50000"/>
                </a:schemeClr>
              </a:solidFill>
            </a:endParaRPr>
          </a:p>
        </p:txBody>
      </p:sp>
    </p:spTree>
    <p:extLst>
      <p:ext uri="{BB962C8B-B14F-4D97-AF65-F5344CB8AC3E}">
        <p14:creationId xmlns:p14="http://schemas.microsoft.com/office/powerpoint/2010/main" val="1948311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471509"/>
            <a:ext cx="4690872" cy="1737360"/>
          </a:xfrm>
        </p:spPr>
        <p:txBody>
          <a:bodyPr/>
          <a:lstStyle/>
          <a:p>
            <a:r>
              <a:rPr lang="en-US" dirty="0" smtClean="0">
                <a:solidFill>
                  <a:schemeClr val="accent1">
                    <a:lumMod val="50000"/>
                  </a:schemeClr>
                </a:solidFill>
              </a:rPr>
              <a:t>D.  NRA – The national   	       recovery 	   	       administration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315667" y="728419"/>
            <a:ext cx="4584916" cy="5501899"/>
          </a:xfrm>
        </p:spPr>
      </p:pic>
      <p:sp>
        <p:nvSpPr>
          <p:cNvPr id="4" name="Text Placeholder 3"/>
          <p:cNvSpPr>
            <a:spLocks noGrp="1"/>
          </p:cNvSpPr>
          <p:nvPr>
            <p:ph type="body" sz="half" idx="2"/>
          </p:nvPr>
        </p:nvSpPr>
        <p:spPr>
          <a:xfrm>
            <a:off x="994371" y="2208869"/>
            <a:ext cx="4389120" cy="3762294"/>
          </a:xfrm>
        </p:spPr>
        <p:txBody>
          <a:bodyPr/>
          <a:lstStyle/>
          <a:p>
            <a:r>
              <a:rPr lang="en-US" dirty="0"/>
              <a:t>_____7.  The centerpiece to FDR’s New Deal program was – </a:t>
            </a:r>
          </a:p>
          <a:p>
            <a:r>
              <a:rPr lang="en-US" dirty="0"/>
              <a:t>A.	AAA – the Agricultural Adjustment Act</a:t>
            </a:r>
          </a:p>
          <a:p>
            <a:r>
              <a:rPr lang="en-US" dirty="0"/>
              <a:t>B.	CCC – the Civilian Conservation Corps</a:t>
            </a:r>
          </a:p>
          <a:p>
            <a:r>
              <a:rPr lang="en-US" dirty="0"/>
              <a:t>C.	TVA – the Tennessee Valley Authority</a:t>
            </a:r>
          </a:p>
          <a:p>
            <a:r>
              <a:rPr lang="en-US" b="1" dirty="0" smtClean="0">
                <a:solidFill>
                  <a:schemeClr val="accent1">
                    <a:lumMod val="50000"/>
                  </a:schemeClr>
                </a:solidFill>
              </a:rPr>
              <a:t>D.	NRA </a:t>
            </a:r>
            <a:r>
              <a:rPr lang="en-US" b="1" dirty="0">
                <a:solidFill>
                  <a:schemeClr val="accent1">
                    <a:lumMod val="50000"/>
                  </a:schemeClr>
                </a:solidFill>
              </a:rPr>
              <a:t>– the National Recovery </a:t>
            </a:r>
            <a:r>
              <a:rPr lang="en-US" b="1" dirty="0" smtClean="0">
                <a:solidFill>
                  <a:schemeClr val="accent1">
                    <a:lumMod val="50000"/>
                  </a:schemeClr>
                </a:solidFill>
              </a:rPr>
              <a:t>               	          Administration </a:t>
            </a:r>
            <a:endParaRPr lang="en-US" b="1" dirty="0">
              <a:solidFill>
                <a:schemeClr val="accent1">
                  <a:lumMod val="50000"/>
                </a:schemeClr>
              </a:solidFill>
            </a:endParaRPr>
          </a:p>
          <a:p>
            <a:endParaRPr lang="en-US" dirty="0"/>
          </a:p>
        </p:txBody>
      </p:sp>
    </p:spTree>
    <p:extLst>
      <p:ext uri="{BB962C8B-B14F-4D97-AF65-F5344CB8AC3E}">
        <p14:creationId xmlns:p14="http://schemas.microsoft.com/office/powerpoint/2010/main" val="4087888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D.  Fireside chats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20194" y="805912"/>
            <a:ext cx="6463498" cy="5213888"/>
          </a:xfrm>
        </p:spPr>
      </p:pic>
      <p:sp>
        <p:nvSpPr>
          <p:cNvPr id="4" name="Text Placeholder 3"/>
          <p:cNvSpPr>
            <a:spLocks noGrp="1"/>
          </p:cNvSpPr>
          <p:nvPr>
            <p:ph type="body" sz="half" idx="2"/>
          </p:nvPr>
        </p:nvSpPr>
        <p:spPr/>
        <p:txBody>
          <a:bodyPr/>
          <a:lstStyle/>
          <a:p>
            <a:r>
              <a:rPr lang="en-US" sz="2000" b="1" dirty="0"/>
              <a:t>_____8.  What were FDR’s frequent radio addresses called? </a:t>
            </a:r>
          </a:p>
          <a:p>
            <a:r>
              <a:rPr lang="en-US" sz="2000" dirty="0"/>
              <a:t>A.	podcasts</a:t>
            </a:r>
          </a:p>
          <a:p>
            <a:r>
              <a:rPr lang="en-US" sz="2000" dirty="0"/>
              <a:t>B.	radiocasting </a:t>
            </a:r>
          </a:p>
          <a:p>
            <a:r>
              <a:rPr lang="en-US" sz="2000" dirty="0"/>
              <a:t>C.	Sunday seminars </a:t>
            </a:r>
          </a:p>
          <a:p>
            <a:r>
              <a:rPr lang="en-US" sz="2000" b="1" dirty="0">
                <a:solidFill>
                  <a:schemeClr val="accent1">
                    <a:lumMod val="50000"/>
                  </a:schemeClr>
                </a:solidFill>
              </a:rPr>
              <a:t>D.	“fireside chats” </a:t>
            </a:r>
          </a:p>
          <a:p>
            <a:endParaRPr lang="en-US" dirty="0"/>
          </a:p>
          <a:p>
            <a:endParaRPr lang="en-US" dirty="0"/>
          </a:p>
        </p:txBody>
      </p:sp>
    </p:spTree>
    <p:extLst>
      <p:ext uri="{BB962C8B-B14F-4D97-AF65-F5344CB8AC3E}">
        <p14:creationId xmlns:p14="http://schemas.microsoft.com/office/powerpoint/2010/main" val="37140394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135</TotalTime>
  <Words>1004</Words>
  <Application>Microsoft Office PowerPoint</Application>
  <PresentationFormat>Widescreen</PresentationFormat>
  <Paragraphs>167</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Tw Cen MT</vt:lpstr>
      <vt:lpstr>Tw Cen MT Condensed</vt:lpstr>
      <vt:lpstr>Wingdings</vt:lpstr>
      <vt:lpstr>Wingdings 3</vt:lpstr>
      <vt:lpstr>Integral</vt:lpstr>
      <vt:lpstr>FDR: Franklin Delano Roosevelt, The Great Depression &amp; Ww II</vt:lpstr>
      <vt:lpstr>D.  Over 14 Million, or 25% of      the population of Workers</vt:lpstr>
      <vt:lpstr>C.  The New Deal</vt:lpstr>
      <vt:lpstr>3.  Who was FDR’s Secretary of labor?</vt:lpstr>
      <vt:lpstr>4.  How did FDR make his way to the lectern during his first inaugural address?</vt:lpstr>
      <vt:lpstr>FDR, March 4, 1933</vt:lpstr>
      <vt:lpstr>What were closed across America on March 4, 1933, FDR’s First Day in Office?</vt:lpstr>
      <vt:lpstr>D.  NRA – The national           recovery             administration</vt:lpstr>
      <vt:lpstr>D.  Fireside chats</vt:lpstr>
      <vt:lpstr>C.  African-Americans</vt:lpstr>
      <vt:lpstr>B.  Democratic Party</vt:lpstr>
      <vt:lpstr>C.  The Supreme Court</vt:lpstr>
      <vt:lpstr>B.  Pack the SCOTUS with justices who supported the new deal</vt:lpstr>
      <vt:lpstr>D.  The Roosevelt     recession </vt:lpstr>
      <vt:lpstr>C.  Benito Mussolini</vt:lpstr>
      <vt:lpstr>C.  The United States should maintain an      isolationist foreign policy.</vt:lpstr>
      <vt:lpstr>B.  The Sudetenland, part of     Czechoslovakia in 1938 </vt:lpstr>
      <vt:lpstr>D.  FDR was laughed at by Hitler in the 30s</vt:lpstr>
      <vt:lpstr>B.  The King and Queen of England</vt:lpstr>
      <vt:lpstr>d.  Run for a third term in office as POTUS</vt:lpstr>
      <vt:lpstr>C.  Winston Churchill</vt:lpstr>
      <vt:lpstr>C.  Provide war materials for England</vt:lpstr>
      <vt:lpstr>D.  The Lend-Lease act</vt:lpstr>
      <vt:lpstr>C.  Charles Lindbergh</vt:lpstr>
      <vt:lpstr>C.  Japan</vt:lpstr>
      <vt:lpstr>C.  The Atlantic Charter</vt:lpstr>
      <vt:lpstr>B.  The USS Greer</vt:lpstr>
      <vt:lpstr>C.  FDR’s Mother passed away that fall</vt:lpstr>
      <vt:lpstr>D.  Pearl Harbor</vt:lpstr>
      <vt:lpstr>B.  Nazi Germany declared war on the USA</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FDR: Franklin Delano Roosevelt, The Great Depression &amp; Ww II</dc:title>
  <dc:creator>Adam Henry</dc:creator>
  <cp:lastModifiedBy>Adam Henry</cp:lastModifiedBy>
  <cp:revision>16</cp:revision>
  <dcterms:created xsi:type="dcterms:W3CDTF">2015-05-04T13:43:34Z</dcterms:created>
  <dcterms:modified xsi:type="dcterms:W3CDTF">2015-05-04T16:12:36Z</dcterms:modified>
</cp:coreProperties>
</file>